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1" r:id="rId1"/>
  </p:sldMasterIdLst>
  <p:notesMasterIdLst>
    <p:notesMasterId r:id="rId37"/>
  </p:notesMasterIdLst>
  <p:handoutMasterIdLst>
    <p:handoutMasterId r:id="rId38"/>
  </p:handoutMasterIdLst>
  <p:sldIdLst>
    <p:sldId id="1009" r:id="rId2"/>
    <p:sldId id="1022" r:id="rId3"/>
    <p:sldId id="1011" r:id="rId4"/>
    <p:sldId id="1016" r:id="rId5"/>
    <p:sldId id="1017" r:id="rId6"/>
    <p:sldId id="1027" r:id="rId7"/>
    <p:sldId id="829" r:id="rId8"/>
    <p:sldId id="830" r:id="rId9"/>
    <p:sldId id="1008" r:id="rId10"/>
    <p:sldId id="834" r:id="rId11"/>
    <p:sldId id="836" r:id="rId12"/>
    <p:sldId id="837" r:id="rId13"/>
    <p:sldId id="1015" r:id="rId14"/>
    <p:sldId id="841" r:id="rId15"/>
    <p:sldId id="842" r:id="rId16"/>
    <p:sldId id="849" r:id="rId17"/>
    <p:sldId id="1023" r:id="rId18"/>
    <p:sldId id="1020" r:id="rId19"/>
    <p:sldId id="1028" r:id="rId20"/>
    <p:sldId id="918" r:id="rId21"/>
    <p:sldId id="919" r:id="rId22"/>
    <p:sldId id="920" r:id="rId23"/>
    <p:sldId id="921" r:id="rId24"/>
    <p:sldId id="1021" r:id="rId25"/>
    <p:sldId id="1014" r:id="rId26"/>
    <p:sldId id="808" r:id="rId27"/>
    <p:sldId id="827" r:id="rId28"/>
    <p:sldId id="796" r:id="rId29"/>
    <p:sldId id="1018" r:id="rId30"/>
    <p:sldId id="888" r:id="rId31"/>
    <p:sldId id="878" r:id="rId32"/>
    <p:sldId id="811" r:id="rId33"/>
    <p:sldId id="1024" r:id="rId34"/>
    <p:sldId id="1025" r:id="rId35"/>
    <p:sldId id="1029" r:id="rId36"/>
  </p:sldIdLst>
  <p:sldSz cx="12192000" cy="6858000"/>
  <p:notesSz cx="6797675" cy="9926638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9BD5"/>
    <a:srgbClr val="630173"/>
    <a:srgbClr val="98C0E4"/>
    <a:srgbClr val="FFCC66"/>
    <a:srgbClr val="98FFD5"/>
    <a:srgbClr val="720185"/>
    <a:srgbClr val="5C016B"/>
    <a:srgbClr val="3D0147"/>
    <a:srgbClr val="660066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Estilo Médio 3 - Ênfas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4C1A8A3-306A-4EB7-A6B1-4F7E0EB9C5D6}" styleName="Estilo Médio 3 - Ênfase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7AC3CCA-C797-4891-BE02-D94E43425B78}" styleName="Estilo Mé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A488322-F2BA-4B5B-9748-0D474271808F}" styleName="Estilo Médio 3 - Ênfase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6D9F66E-5EB9-4882-86FB-DCBF35E3C3E4}" styleName="Estilo Médio 4 - Ênfas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Estilo Médio 4 - Ênfas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609" autoAdjust="0"/>
    <p:restoredTop sz="94342" autoAdjust="0"/>
  </p:normalViewPr>
  <p:slideViewPr>
    <p:cSldViewPr snapToGrid="0">
      <p:cViewPr varScale="1">
        <p:scale>
          <a:sx n="62" d="100"/>
          <a:sy n="62" d="100"/>
        </p:scale>
        <p:origin x="66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767B5E-A0A0-45C8-BBD6-7250E32905A5}" type="datetimeFigureOut">
              <a:rPr lang="pt-BR" smtClean="0"/>
              <a:t>16/02/2017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7E2290-8217-4931-95DD-2CDF20CDE10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020648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16639B-3B4C-4C72-80AD-48F59F1E092B}" type="datetimeFigureOut">
              <a:rPr lang="pt-BR" smtClean="0"/>
              <a:t>16/02/2017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E2FBE3-F701-4B19-A754-E5F9B3B1D3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331366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pt.wikipedia.org/wiki/D%C3%A9cada_de_1970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pt.wikipedia.org/wiki/D%C3%A9cada_de_1990" TargetMode="Externa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University_of_Cambridge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2FBE3-F701-4B19-A754-E5F9B3B1D3E3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745581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22275" y="1241425"/>
            <a:ext cx="5953125" cy="33496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/>
          </a:p>
        </p:txBody>
      </p:sp>
      <p:sp>
        <p:nvSpPr>
          <p:cNvPr id="53252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85612F0-72F4-46B0-B990-69E3A60582ED}" type="slidenum">
              <a:rPr lang="pt-BR" smtClean="0"/>
              <a:pPr/>
              <a:t>24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13034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22275" y="1241425"/>
            <a:ext cx="5953125" cy="33496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/>
          </a:p>
        </p:txBody>
      </p:sp>
      <p:sp>
        <p:nvSpPr>
          <p:cNvPr id="78852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06CA1350-AD7A-48F2-8E45-6E60E83D59C3}" type="slidenum">
              <a:rPr lang="pt-BR" smtClean="0"/>
              <a:pPr>
                <a:defRPr/>
              </a:pPr>
              <a:t>25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244389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2FBE3-F701-4B19-A754-E5F9B3B1D3E3}" type="slidenum">
              <a:rPr lang="pt-BR" smtClean="0"/>
              <a:t>33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30350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22275" y="1241425"/>
            <a:ext cx="5953125" cy="33496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/>
          </a:p>
        </p:txBody>
      </p:sp>
      <p:sp>
        <p:nvSpPr>
          <p:cNvPr id="22532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F5AAB02-1B99-4EBD-995A-2A15829FBFAA}" type="slidenum">
              <a:rPr lang="pt-BR" altLang="pt-BR">
                <a:latin typeface="Calibri" panose="020F0502020204030204" pitchFamily="34" charset="0"/>
              </a:rPr>
              <a:pPr eaLnBrk="1" hangingPunct="1"/>
              <a:t>7</a:t>
            </a:fld>
            <a:endParaRPr lang="pt-BR" altLang="pt-B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9867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22275" y="1241425"/>
            <a:ext cx="5953125" cy="33496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pt-BR" alt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BA51026-6ED8-495A-80CC-1244AF84FE8D}" type="slidenum">
              <a:rPr lang="pt-BR" altLang="pt-BR">
                <a:latin typeface="Calibri" panose="020F0502020204030204" pitchFamily="34" charset="0"/>
              </a:rPr>
              <a:pPr eaLnBrk="1" hangingPunct="1"/>
              <a:t>8</a:t>
            </a:fld>
            <a:endParaRPr lang="pt-BR" altLang="pt-B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92037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Imagem esquerda:</a:t>
            </a:r>
            <a:r>
              <a:rPr lang="pt-BR" baseline="0" dirty="0"/>
              <a:t> https://upload.wikimedia.org/wikipedia/commons/d/d8/Old_TV.jpg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2FBE3-F701-4B19-A754-E5F9B3B1D3E3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78744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22275" y="1241425"/>
            <a:ext cx="5953125" cy="33496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pt-BR" altLang="pt-BR" dirty="0"/>
              <a:t>Imagem esquerda: http://upload.wikimedia.org/wikipedia/commons/1/15/1896_telephone.jpg</a:t>
            </a:r>
          </a:p>
        </p:txBody>
      </p:sp>
      <p:sp>
        <p:nvSpPr>
          <p:cNvPr id="23556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4F3BF95-0AAD-43B6-A620-0452AFFDBD3F}" type="slidenum">
              <a:rPr lang="pt-BR" altLang="pt-BR">
                <a:latin typeface="Calibri" panose="020F0502020204030204" pitchFamily="34" charset="0"/>
              </a:rPr>
              <a:pPr eaLnBrk="1" hangingPunct="1"/>
              <a:t>10</a:t>
            </a:fld>
            <a:endParaRPr lang="pt-BR" altLang="pt-B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6472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22275" y="1241425"/>
            <a:ext cx="5953125" cy="33496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pt-BR" altLang="pt-BR"/>
              <a:t>Imagem nokia: http://upload.wikimedia.org/wikipedia/commons/d/d6/Mobile_phone_evolution.jpg</a:t>
            </a:r>
          </a:p>
          <a:p>
            <a:pPr eaLnBrk="1" hangingPunct="1">
              <a:spcBef>
                <a:spcPct val="0"/>
              </a:spcBef>
            </a:pPr>
            <a:endParaRPr lang="pt-BR" altLang="pt-BR"/>
          </a:p>
        </p:txBody>
      </p:sp>
      <p:sp>
        <p:nvSpPr>
          <p:cNvPr id="2662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B06928D-66E9-4678-911A-921B5308CA1D}" type="slidenum">
              <a:rPr lang="pt-BR" altLang="pt-BR">
                <a:latin typeface="Calibri" panose="020F0502020204030204" pitchFamily="34" charset="0"/>
              </a:rPr>
              <a:pPr eaLnBrk="1" hangingPunct="1"/>
              <a:t>11</a:t>
            </a:fld>
            <a:endParaRPr lang="pt-BR" altLang="pt-B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36124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22275" y="1241425"/>
            <a:ext cx="5953125" cy="33496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pt-BR" altLang="pt-BR"/>
              <a:t>Entre a </a:t>
            </a:r>
            <a:r>
              <a:rPr lang="pt-BR" altLang="pt-BR">
                <a:hlinkClick r:id="rId3" tooltip="Década de 1970"/>
              </a:rPr>
              <a:t>década de 1970</a:t>
            </a:r>
            <a:r>
              <a:rPr lang="pt-BR" altLang="pt-BR"/>
              <a:t> e os meados da </a:t>
            </a:r>
            <a:r>
              <a:rPr lang="pt-BR" altLang="pt-BR">
                <a:hlinkClick r:id="rId4" tooltip="Década de 1990"/>
              </a:rPr>
              <a:t>década de 1990</a:t>
            </a:r>
            <a:r>
              <a:rPr lang="pt-BR" altLang="pt-BR"/>
              <a:t>, o cassete era um dos dois formatos mais comuns para a música pregravada, junto aos LPs e, mais adiante, ao CD: http://pt.wikipedia.org/wiki/Fita_cassete</a:t>
            </a:r>
          </a:p>
          <a:p>
            <a:pPr eaLnBrk="1" hangingPunct="1">
              <a:spcBef>
                <a:spcPct val="0"/>
              </a:spcBef>
            </a:pPr>
            <a:endParaRPr lang="pt-BR" altLang="pt-BR"/>
          </a:p>
        </p:txBody>
      </p:sp>
      <p:sp>
        <p:nvSpPr>
          <p:cNvPr id="27652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A01ECD2-E16D-4C59-A71E-C0B1AF5A32DD}" type="slidenum">
              <a:rPr lang="pt-BR" altLang="pt-BR">
                <a:latin typeface="Calibri" panose="020F0502020204030204" pitchFamily="34" charset="0"/>
              </a:rPr>
              <a:pPr eaLnBrk="1" hangingPunct="1"/>
              <a:t>12</a:t>
            </a:fld>
            <a:endParaRPr lang="pt-BR" altLang="pt-B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83816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22275" y="1241425"/>
            <a:ext cx="5953125" cy="33496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pt-BR" dirty="0"/>
              <a:t>EDSAC I, nearly complete, W. Renwick.</a:t>
            </a:r>
          </a:p>
          <a:p>
            <a:pPr eaLnBrk="1" hangingPunct="1">
              <a:spcBef>
                <a:spcPct val="0"/>
              </a:spcBef>
            </a:pPr>
            <a:r>
              <a:rPr lang="en-US" altLang="pt-BR" dirty="0"/>
              <a:t>Copyright Computer Laboratory, </a:t>
            </a:r>
            <a:r>
              <a:rPr lang="en-US" altLang="pt-BR" dirty="0">
                <a:hlinkClick r:id="rId3" tooltip="University of Cambridge"/>
              </a:rPr>
              <a:t>University of Cambridge</a:t>
            </a:r>
            <a:r>
              <a:rPr lang="en-US" altLang="pt-BR" dirty="0"/>
              <a:t>. Reproduced by permission.</a:t>
            </a:r>
          </a:p>
          <a:p>
            <a:pPr eaLnBrk="1" hangingPunct="1">
              <a:spcBef>
                <a:spcPct val="0"/>
              </a:spcBef>
            </a:pPr>
            <a:endParaRPr lang="pt-BR" altLang="pt-BR" dirty="0"/>
          </a:p>
          <a:p>
            <a:pPr eaLnBrk="1" hangingPunct="1">
              <a:spcBef>
                <a:spcPct val="0"/>
              </a:spcBef>
            </a:pPr>
            <a:r>
              <a:rPr lang="pt-BR" altLang="pt-BR" dirty="0"/>
              <a:t>http://upload.wikimedia.org/wikipedia/commons/3/33/EDSAC_%2825%29.jpg</a:t>
            </a:r>
          </a:p>
          <a:p>
            <a:pPr eaLnBrk="1" hangingPunct="1">
              <a:spcBef>
                <a:spcPct val="0"/>
              </a:spcBef>
            </a:pPr>
            <a:endParaRPr lang="pt-BR" altLang="pt-BR" dirty="0"/>
          </a:p>
        </p:txBody>
      </p:sp>
      <p:sp>
        <p:nvSpPr>
          <p:cNvPr id="28676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F6E0957-9474-40FA-8974-4D3C58CAD219}" type="slidenum">
              <a:rPr lang="pt-BR" altLang="pt-BR">
                <a:latin typeface="Calibri" panose="020F0502020204030204" pitchFamily="34" charset="0"/>
              </a:rPr>
              <a:pPr eaLnBrk="1" hangingPunct="1"/>
              <a:t>13</a:t>
            </a:fld>
            <a:endParaRPr lang="pt-BR" altLang="pt-B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5054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22275" y="1241425"/>
            <a:ext cx="5953125" cy="33496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/>
          </a:p>
        </p:txBody>
      </p:sp>
      <p:sp>
        <p:nvSpPr>
          <p:cNvPr id="53252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85612F0-72F4-46B0-B990-69E3A60582ED}" type="slidenum">
              <a:rPr lang="pt-BR" smtClean="0"/>
              <a:pPr/>
              <a:t>18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811415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3326" y="5935860"/>
            <a:ext cx="612888" cy="796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003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3326" y="5935860"/>
            <a:ext cx="612888" cy="796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580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86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4101D-5377-491C-99E9-EE8BC663F20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16/02/2017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235D-214B-4F62-B612-398340907C9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003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2409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3326" y="5935860"/>
            <a:ext cx="612888" cy="796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749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A4101D-5377-491C-99E9-EE8BC663F20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16/02/2017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4235D-214B-4F62-B612-398340907C9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306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5" r:id="rId4"/>
    <p:sldLayoutId id="2147483826" r:id="rId5"/>
    <p:sldLayoutId id="2147483827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10.ti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7" Type="http://schemas.openxmlformats.org/officeDocument/2006/relationships/image" Target="../media/image57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0" y="2724345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3º MOMENTO</a:t>
            </a:r>
          </a:p>
          <a:p>
            <a:pPr algn="ctr"/>
            <a:r>
              <a:rPr lang="pt-BR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Analisar </a:t>
            </a:r>
            <a:r>
              <a:rPr lang="pt-BR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situação</a:t>
            </a: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961" y="5349850"/>
            <a:ext cx="1008077" cy="1310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19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3191" y="515662"/>
            <a:ext cx="5690546" cy="5690546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00"/>
            <a:ext cx="6118860" cy="628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679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3677" y="1144162"/>
            <a:ext cx="16199151" cy="4484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313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Espaço Reservado para Conteúdo 8" descr="disquete.png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79053" y="86423"/>
            <a:ext cx="2959100" cy="40052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47873" y="4115081"/>
            <a:ext cx="5095875" cy="3190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994245">
            <a:off x="1746957" y="381600"/>
            <a:ext cx="3481388" cy="219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71990">
            <a:off x="1600563" y="3680294"/>
            <a:ext cx="2974975" cy="307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Imagem 8" descr="Vynil_vinil_92837841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717" y="1549612"/>
            <a:ext cx="4024312" cy="400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1401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spaço Reservado para Conteúdo 1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16" y="311728"/>
            <a:ext cx="5224318" cy="6234545"/>
          </a:xfrm>
        </p:spPr>
      </p:pic>
      <p:pic>
        <p:nvPicPr>
          <p:cNvPr id="9" name="Espaço Reservado para Conteúdo 4" descr="table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6461" y="360442"/>
            <a:ext cx="3269225" cy="3269225"/>
          </a:xfrm>
          <a:prstGeom prst="rect">
            <a:avLst/>
          </a:prstGeom>
        </p:spPr>
      </p:pic>
      <p:pic>
        <p:nvPicPr>
          <p:cNvPr id="10" name="Imagem 5" descr="desk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7319" y="2315624"/>
            <a:ext cx="4274681" cy="2839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agem 6" descr="table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6461" y="4732158"/>
            <a:ext cx="2771864" cy="1814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7007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772" y="1392216"/>
            <a:ext cx="8046635" cy="4268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182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465"/>
            <a:ext cx="12192000" cy="8122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865"/>
          <a:stretch/>
        </p:blipFill>
        <p:spPr>
          <a:xfrm>
            <a:off x="0" y="-2586"/>
            <a:ext cx="12192000" cy="144942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CaixaDeTexto 4"/>
          <p:cNvSpPr txBox="1"/>
          <p:nvPr/>
        </p:nvSpPr>
        <p:spPr>
          <a:xfrm>
            <a:off x="0" y="369572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ENCONTRAR PESSOAS</a:t>
            </a:r>
            <a:endParaRPr lang="pt-BR" sz="4000" b="1" dirty="0">
              <a:solidFill>
                <a:schemeClr val="tx1">
                  <a:lumMod val="75000"/>
                  <a:lumOff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1639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 txBox="1">
            <a:spLocks/>
          </p:cNvSpPr>
          <p:nvPr/>
        </p:nvSpPr>
        <p:spPr>
          <a:xfrm>
            <a:off x="0" y="2068119"/>
            <a:ext cx="12192000" cy="15700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pt-BR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Você já pode nos </a:t>
            </a:r>
            <a:r>
              <a:rPr lang="pt-BR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seguir</a:t>
            </a:r>
            <a:r>
              <a:rPr lang="pt-BR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pt-BR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nas redes sociais</a:t>
            </a:r>
          </a:p>
        </p:txBody>
      </p:sp>
      <p:grpSp>
        <p:nvGrpSpPr>
          <p:cNvPr id="6" name="Grupo 5"/>
          <p:cNvGrpSpPr/>
          <p:nvPr/>
        </p:nvGrpSpPr>
        <p:grpSpPr>
          <a:xfrm>
            <a:off x="3964207" y="4092107"/>
            <a:ext cx="4263586" cy="2125548"/>
            <a:chOff x="4051756" y="4403392"/>
            <a:chExt cx="4263586" cy="2125548"/>
          </a:xfrm>
        </p:grpSpPr>
        <p:pic>
          <p:nvPicPr>
            <p:cNvPr id="2" name="Imagem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51756" y="4403392"/>
              <a:ext cx="2131793" cy="2125548"/>
            </a:xfrm>
            <a:prstGeom prst="rect">
              <a:avLst/>
            </a:prstGeom>
          </p:spPr>
        </p:pic>
        <p:pic>
          <p:nvPicPr>
            <p:cNvPr id="3" name="Imagem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3549" y="4403392"/>
              <a:ext cx="2131793" cy="21255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97235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865"/>
          <a:stretch/>
        </p:blipFill>
        <p:spPr>
          <a:xfrm>
            <a:off x="0" y="-2586"/>
            <a:ext cx="12192000" cy="144942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1" name="CaixaDeTexto 10"/>
          <p:cNvSpPr txBox="1"/>
          <p:nvPr/>
        </p:nvSpPr>
        <p:spPr>
          <a:xfrm>
            <a:off x="0" y="369572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DUAS FORMAS DE PERGUNTAR</a:t>
            </a:r>
            <a:endParaRPr lang="pt-BR" sz="4000" b="1" dirty="0">
              <a:solidFill>
                <a:schemeClr val="tx1">
                  <a:lumMod val="75000"/>
                  <a:lumOff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6" name="Grupo 15"/>
          <p:cNvGrpSpPr/>
          <p:nvPr/>
        </p:nvGrpSpPr>
        <p:grpSpPr>
          <a:xfrm>
            <a:off x="874765" y="1589558"/>
            <a:ext cx="5221235" cy="5254763"/>
            <a:chOff x="874765" y="1589558"/>
            <a:chExt cx="5221235" cy="5254763"/>
          </a:xfrm>
        </p:grpSpPr>
        <p:pic>
          <p:nvPicPr>
            <p:cNvPr id="3" name="Imagem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4765" y="1589558"/>
              <a:ext cx="5221235" cy="5254763"/>
            </a:xfrm>
            <a:prstGeom prst="rect">
              <a:avLst/>
            </a:prstGeom>
          </p:spPr>
        </p:pic>
        <p:sp>
          <p:nvSpPr>
            <p:cNvPr id="13" name="Espaço Reservado para Conteúdo 2"/>
            <p:cNvSpPr txBox="1">
              <a:spLocks/>
            </p:cNvSpPr>
            <p:nvPr/>
          </p:nvSpPr>
          <p:spPr>
            <a:xfrm>
              <a:off x="1507786" y="2276272"/>
              <a:ext cx="3968885" cy="3881337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Font typeface="Arial" panose="020B0604020202020204" pitchFamily="34" charset="0"/>
                <a:buNone/>
              </a:pPr>
              <a:r>
                <a:rPr lang="pt-BR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Qual é a </a:t>
              </a:r>
            </a:p>
            <a:p>
              <a:pPr marL="0" indent="0" algn="ctr">
                <a:lnSpc>
                  <a:spcPct val="100000"/>
                </a:lnSpc>
                <a:buFont typeface="Arial" panose="020B0604020202020204" pitchFamily="34" charset="0"/>
                <a:buNone/>
              </a:pPr>
              <a:r>
                <a:rPr lang="pt-BR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nossa ação </a:t>
              </a:r>
            </a:p>
            <a:p>
              <a:pPr marL="0" indent="0" algn="ctr">
                <a:lnSpc>
                  <a:spcPct val="100000"/>
                </a:lnSpc>
                <a:buFont typeface="Arial" panose="020B0604020202020204" pitchFamily="34" charset="0"/>
                <a:buNone/>
              </a:pPr>
              <a:r>
                <a:rPr lang="pt-BR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diante dessa</a:t>
              </a:r>
            </a:p>
            <a:p>
              <a:pPr marL="0" indent="0" algn="ctr">
                <a:lnSpc>
                  <a:spcPct val="100000"/>
                </a:lnSpc>
                <a:buFont typeface="Arial" panose="020B0604020202020204" pitchFamily="34" charset="0"/>
                <a:buNone/>
              </a:pPr>
              <a:r>
                <a:rPr lang="pt-BR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realidade?</a:t>
              </a:r>
            </a:p>
          </p:txBody>
        </p:sp>
      </p:grpSp>
      <p:grpSp>
        <p:nvGrpSpPr>
          <p:cNvPr id="17" name="Grupo 16"/>
          <p:cNvGrpSpPr/>
          <p:nvPr/>
        </p:nvGrpSpPr>
        <p:grpSpPr>
          <a:xfrm>
            <a:off x="5762136" y="1589557"/>
            <a:ext cx="5221235" cy="5254763"/>
            <a:chOff x="5762136" y="1589557"/>
            <a:chExt cx="5221235" cy="5254763"/>
          </a:xfrm>
        </p:grpSpPr>
        <p:pic>
          <p:nvPicPr>
            <p:cNvPr id="7" name="Imagem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2136" y="1589557"/>
              <a:ext cx="5221235" cy="5254763"/>
            </a:xfrm>
            <a:prstGeom prst="rect">
              <a:avLst/>
            </a:prstGeom>
          </p:spPr>
        </p:pic>
        <p:sp>
          <p:nvSpPr>
            <p:cNvPr id="14" name="Espaço Reservado para Conteúdo 2"/>
            <p:cNvSpPr txBox="1">
              <a:spLocks/>
            </p:cNvSpPr>
            <p:nvPr/>
          </p:nvSpPr>
          <p:spPr>
            <a:xfrm>
              <a:off x="6381465" y="2276272"/>
              <a:ext cx="3968885" cy="3881337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Font typeface="Arial" panose="020B0604020202020204" pitchFamily="34" charset="0"/>
                <a:buNone/>
              </a:pPr>
              <a:r>
                <a:rPr lang="pt-BR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De que</a:t>
              </a:r>
            </a:p>
            <a:p>
              <a:pPr marL="0" indent="0" algn="ctr">
                <a:lnSpc>
                  <a:spcPct val="100000"/>
                </a:lnSpc>
                <a:buFont typeface="Arial" panose="020B0604020202020204" pitchFamily="34" charset="0"/>
                <a:buNone/>
              </a:pPr>
              <a:r>
                <a:rPr lang="pt-BR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forma esta</a:t>
              </a:r>
            </a:p>
            <a:p>
              <a:pPr marL="0" indent="0" algn="ctr">
                <a:lnSpc>
                  <a:spcPct val="100000"/>
                </a:lnSpc>
                <a:buFont typeface="Arial" panose="020B0604020202020204" pitchFamily="34" charset="0"/>
                <a:buNone/>
              </a:pPr>
              <a:r>
                <a:rPr lang="pt-BR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realidade nos</a:t>
              </a:r>
            </a:p>
            <a:p>
              <a:pPr marL="0" indent="0" algn="ctr">
                <a:lnSpc>
                  <a:spcPct val="100000"/>
                </a:lnSpc>
                <a:buFont typeface="Arial" panose="020B0604020202020204" pitchFamily="34" charset="0"/>
                <a:buNone/>
              </a:pPr>
              <a:r>
                <a:rPr lang="pt-BR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impacta?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45909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0697" y="289281"/>
            <a:ext cx="6420851" cy="620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714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9917" y="1824554"/>
            <a:ext cx="5785060" cy="5735720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240" y="-96322"/>
            <a:ext cx="5714113" cy="5701850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957" y="-994346"/>
            <a:ext cx="5685302" cy="5667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703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829" y="163084"/>
            <a:ext cx="2124000" cy="3369103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3398" y="2335218"/>
            <a:ext cx="3384000" cy="2134054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8260" y="2357258"/>
            <a:ext cx="3384000" cy="2134054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462" y="3315497"/>
            <a:ext cx="2124000" cy="3359450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6382" y="1510885"/>
            <a:ext cx="3832893" cy="382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905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5343" y="-577551"/>
            <a:ext cx="6922056" cy="6901307"/>
          </a:xfrm>
          <a:prstGeom prst="rect">
            <a:avLst/>
          </a:prstGeom>
        </p:spPr>
      </p:pic>
      <p:sp>
        <p:nvSpPr>
          <p:cNvPr id="50" name="Título 1"/>
          <p:cNvSpPr>
            <a:spLocks noGrp="1"/>
          </p:cNvSpPr>
          <p:nvPr>
            <p:ph type="title" idx="4294967295"/>
          </p:nvPr>
        </p:nvSpPr>
        <p:spPr>
          <a:xfrm>
            <a:off x="0" y="5272831"/>
            <a:ext cx="12192000" cy="1050925"/>
          </a:xfrm>
        </p:spPr>
        <p:txBody>
          <a:bodyPr>
            <a:normAutofit/>
          </a:bodyPr>
          <a:lstStyle/>
          <a:p>
            <a:pPr algn="ctr"/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Pessoas unidas = </a:t>
            </a:r>
            <a:r>
              <a:rPr lang="pt-B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Comunidade</a:t>
            </a:r>
          </a:p>
        </p:txBody>
      </p:sp>
    </p:spTree>
    <p:extLst>
      <p:ext uri="{BB962C8B-B14F-4D97-AF65-F5344CB8AC3E}">
        <p14:creationId xmlns:p14="http://schemas.microsoft.com/office/powerpoint/2010/main" val="2373216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608" y="-754664"/>
            <a:ext cx="7637156" cy="7614262"/>
          </a:xfrm>
          <a:prstGeom prst="rect">
            <a:avLst/>
          </a:prstGeom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0" y="5088005"/>
            <a:ext cx="12192000" cy="10509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Pessoas unidas = Comunidade = </a:t>
            </a:r>
            <a:r>
              <a:rPr lang="pt-BR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Paróquia</a:t>
            </a:r>
          </a:p>
        </p:txBody>
      </p:sp>
    </p:spTree>
    <p:extLst>
      <p:ext uri="{BB962C8B-B14F-4D97-AF65-F5344CB8AC3E}">
        <p14:creationId xmlns:p14="http://schemas.microsoft.com/office/powerpoint/2010/main" val="2882606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235" y="-557086"/>
            <a:ext cx="6901529" cy="6880842"/>
          </a:xfrm>
          <a:prstGeom prst="rect">
            <a:avLst/>
          </a:prstGeom>
        </p:spPr>
      </p:pic>
      <p:sp>
        <p:nvSpPr>
          <p:cNvPr id="9" name="Título 1"/>
          <p:cNvSpPr txBox="1">
            <a:spLocks/>
          </p:cNvSpPr>
          <p:nvPr/>
        </p:nvSpPr>
        <p:spPr>
          <a:xfrm>
            <a:off x="0" y="5088005"/>
            <a:ext cx="12192000" cy="10509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Pessoas unidas = Comunidade = Paróquia = </a:t>
            </a:r>
            <a:r>
              <a:rPr lang="pt-BR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Sínodo</a:t>
            </a:r>
          </a:p>
        </p:txBody>
      </p:sp>
    </p:spTree>
    <p:extLst>
      <p:ext uri="{BB962C8B-B14F-4D97-AF65-F5344CB8AC3E}">
        <p14:creationId xmlns:p14="http://schemas.microsoft.com/office/powerpoint/2010/main" val="4179142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880" y="-1112972"/>
            <a:ext cx="7637156" cy="7614262"/>
          </a:xfrm>
          <a:prstGeom prst="rect">
            <a:avLst/>
          </a:prstGeom>
        </p:spPr>
      </p:pic>
      <p:sp>
        <p:nvSpPr>
          <p:cNvPr id="5" name="Título 1"/>
          <p:cNvSpPr txBox="1">
            <a:spLocks/>
          </p:cNvSpPr>
          <p:nvPr/>
        </p:nvSpPr>
        <p:spPr>
          <a:xfrm>
            <a:off x="0" y="5088005"/>
            <a:ext cx="12192000" cy="10509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Pessoas unidas = Comunidade = Paróquia = Sínodo = </a:t>
            </a:r>
            <a:r>
              <a:rPr lang="pt-BR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IECLB</a:t>
            </a:r>
          </a:p>
        </p:txBody>
      </p:sp>
    </p:spTree>
    <p:extLst>
      <p:ext uri="{BB962C8B-B14F-4D97-AF65-F5344CB8AC3E}">
        <p14:creationId xmlns:p14="http://schemas.microsoft.com/office/powerpoint/2010/main" val="376932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0697" y="289281"/>
            <a:ext cx="6420851" cy="620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593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www.paroquiamatriz.org.br/images/igreja_hoje_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80647" y="2405743"/>
            <a:ext cx="4529773" cy="3396456"/>
          </a:xfrm>
          <a:prstGeom prst="rect">
            <a:avLst/>
          </a:prstGeom>
          <a:noFill/>
          <a:ln>
            <a:noFill/>
          </a:ln>
        </p:spPr>
      </p:pic>
      <p:sp>
        <p:nvSpPr>
          <p:cNvPr id="11268" name="Espaço Reservado para Conteúdo 7"/>
          <p:cNvSpPr>
            <a:spLocks noGrp="1"/>
          </p:cNvSpPr>
          <p:nvPr>
            <p:ph idx="4294967295"/>
          </p:nvPr>
        </p:nvSpPr>
        <p:spPr>
          <a:xfrm>
            <a:off x="7337011" y="3051005"/>
            <a:ext cx="4443186" cy="2105931"/>
          </a:xfrm>
        </p:spPr>
        <p:txBody>
          <a:bodyPr>
            <a:noAutofit/>
          </a:bodyPr>
          <a:lstStyle/>
          <a:p>
            <a:pPr marL="0" indent="0">
              <a:spcBef>
                <a:spcPct val="50000"/>
              </a:spcBef>
              <a:buNone/>
              <a:defRPr/>
            </a:pP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Comunidades: </a:t>
            </a:r>
            <a:r>
              <a:rPr lang="pt-B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1802</a:t>
            </a:r>
          </a:p>
          <a:p>
            <a:pPr marL="0" indent="0">
              <a:spcBef>
                <a:spcPct val="50000"/>
              </a:spcBef>
              <a:buNone/>
              <a:defRPr/>
            </a:pP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Paróquias: </a:t>
            </a:r>
            <a:r>
              <a:rPr lang="pt-B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487</a:t>
            </a:r>
          </a:p>
          <a:p>
            <a:pPr marL="0" indent="0">
              <a:spcBef>
                <a:spcPct val="50000"/>
              </a:spcBef>
              <a:buNone/>
              <a:defRPr/>
            </a:pP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Sínodos: </a:t>
            </a:r>
            <a:r>
              <a:rPr lang="pt-B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18</a:t>
            </a: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865"/>
          <a:stretch/>
        </p:blipFill>
        <p:spPr>
          <a:xfrm>
            <a:off x="0" y="-2586"/>
            <a:ext cx="12192000" cy="144942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9" name="CaixaDeTexto 8"/>
          <p:cNvSpPr txBox="1"/>
          <p:nvPr/>
        </p:nvSpPr>
        <p:spPr>
          <a:xfrm>
            <a:off x="0" y="369572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IECLB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51" y="2822433"/>
            <a:ext cx="1972772" cy="2563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02419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build="p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ço Reservado para Conteúdo 2"/>
          <p:cNvSpPr txBox="1">
            <a:spLocks/>
          </p:cNvSpPr>
          <p:nvPr/>
        </p:nvSpPr>
        <p:spPr>
          <a:xfrm>
            <a:off x="477289" y="1818993"/>
            <a:ext cx="7398349" cy="682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Preencher com dados da comunidade</a:t>
            </a: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865"/>
          <a:stretch/>
        </p:blipFill>
        <p:spPr>
          <a:xfrm>
            <a:off x="0" y="-2586"/>
            <a:ext cx="12192000" cy="144942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1" name="CaixaDeTexto 10"/>
          <p:cNvSpPr txBox="1"/>
          <p:nvPr/>
        </p:nvSpPr>
        <p:spPr>
          <a:xfrm>
            <a:off x="0" y="369572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NOSSA COMUNIDADE</a:t>
            </a:r>
            <a:r>
              <a:rPr lang="pt-BR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- ESTATÍSTICAS</a:t>
            </a:r>
          </a:p>
        </p:txBody>
      </p:sp>
    </p:spTree>
    <p:extLst>
      <p:ext uri="{BB962C8B-B14F-4D97-AF65-F5344CB8AC3E}">
        <p14:creationId xmlns:p14="http://schemas.microsoft.com/office/powerpoint/2010/main" val="1187736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B88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ipse 3"/>
          <p:cNvSpPr>
            <a:spLocks noChangeAspect="1"/>
          </p:cNvSpPr>
          <p:nvPr/>
        </p:nvSpPr>
        <p:spPr>
          <a:xfrm>
            <a:off x="5988000" y="3321155"/>
            <a:ext cx="216000" cy="215691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57237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B88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upo 27"/>
          <p:cNvGrpSpPr/>
          <p:nvPr/>
        </p:nvGrpSpPr>
        <p:grpSpPr>
          <a:xfrm>
            <a:off x="4409010" y="223756"/>
            <a:ext cx="3550309" cy="3573108"/>
            <a:chOff x="4409010" y="165388"/>
            <a:chExt cx="3550309" cy="3573108"/>
          </a:xfrm>
        </p:grpSpPr>
        <p:pic>
          <p:nvPicPr>
            <p:cNvPr id="18" name="Imagem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09010" y="165388"/>
              <a:ext cx="3550309" cy="3573108"/>
            </a:xfrm>
            <a:prstGeom prst="rect">
              <a:avLst/>
            </a:prstGeom>
          </p:spPr>
        </p:pic>
        <p:sp>
          <p:nvSpPr>
            <p:cNvPr id="22" name="CaixaDeTexto 21"/>
            <p:cNvSpPr txBox="1"/>
            <p:nvPr/>
          </p:nvSpPr>
          <p:spPr>
            <a:xfrm>
              <a:off x="5073579" y="1670894"/>
              <a:ext cx="2286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F</a:t>
              </a:r>
              <a:r>
                <a:rPr lang="pt-BR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orças</a:t>
              </a:r>
              <a:endParaRPr lang="pt-B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30" name="Grupo 29"/>
          <p:cNvGrpSpPr/>
          <p:nvPr/>
        </p:nvGrpSpPr>
        <p:grpSpPr>
          <a:xfrm>
            <a:off x="4407376" y="3067953"/>
            <a:ext cx="3550309" cy="3573108"/>
            <a:chOff x="4417104" y="3009585"/>
            <a:chExt cx="3550309" cy="3573108"/>
          </a:xfrm>
        </p:grpSpPr>
        <p:pic>
          <p:nvPicPr>
            <p:cNvPr id="20" name="Imagem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7104" y="3009585"/>
              <a:ext cx="3550309" cy="3573108"/>
            </a:xfrm>
            <a:prstGeom prst="rect">
              <a:avLst/>
            </a:prstGeom>
          </p:spPr>
        </p:pic>
        <p:sp>
          <p:nvSpPr>
            <p:cNvPr id="23" name="CaixaDeTexto 22"/>
            <p:cNvSpPr txBox="1"/>
            <p:nvPr/>
          </p:nvSpPr>
          <p:spPr>
            <a:xfrm>
              <a:off x="4876239" y="4526734"/>
              <a:ext cx="26335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O</a:t>
              </a:r>
              <a:r>
                <a:rPr lang="pt-BR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portunidades</a:t>
              </a:r>
              <a:endParaRPr lang="pt-BR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2" name="CaixaDeTexto 1"/>
          <p:cNvSpPr txBox="1"/>
          <p:nvPr/>
        </p:nvSpPr>
        <p:spPr>
          <a:xfrm>
            <a:off x="689710" y="1110384"/>
            <a:ext cx="22860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Análise do</a:t>
            </a:r>
            <a:b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pt-B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ambiente interno</a:t>
            </a:r>
            <a:br>
              <a:rPr lang="pt-B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 do </a:t>
            </a:r>
          </a:p>
          <a:p>
            <a:pPr algn="ctr"/>
            <a:b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pt-B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ambiente externo</a:t>
            </a:r>
          </a:p>
        </p:txBody>
      </p:sp>
      <p:grpSp>
        <p:nvGrpSpPr>
          <p:cNvPr id="34" name="Grupo 33"/>
          <p:cNvGrpSpPr/>
          <p:nvPr/>
        </p:nvGrpSpPr>
        <p:grpSpPr>
          <a:xfrm>
            <a:off x="3662687" y="222729"/>
            <a:ext cx="1308540" cy="3575153"/>
            <a:chOff x="3662687" y="164361"/>
            <a:chExt cx="1308540" cy="3575153"/>
          </a:xfrm>
        </p:grpSpPr>
        <p:pic>
          <p:nvPicPr>
            <p:cNvPr id="32" name="Imagem 3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62687" y="164361"/>
              <a:ext cx="1308540" cy="3575153"/>
            </a:xfrm>
            <a:prstGeom prst="rect">
              <a:avLst/>
            </a:prstGeom>
          </p:spPr>
        </p:pic>
        <p:sp>
          <p:nvSpPr>
            <p:cNvPr id="7" name="CaixaDeTexto 6"/>
            <p:cNvSpPr txBox="1"/>
            <p:nvPr/>
          </p:nvSpPr>
          <p:spPr>
            <a:xfrm rot="16200000">
              <a:off x="2974296" y="1777554"/>
              <a:ext cx="26792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Olhar para dentro</a:t>
              </a:r>
            </a:p>
          </p:txBody>
        </p:sp>
      </p:grpSp>
      <p:grpSp>
        <p:nvGrpSpPr>
          <p:cNvPr id="35" name="Grupo 34"/>
          <p:cNvGrpSpPr/>
          <p:nvPr/>
        </p:nvGrpSpPr>
        <p:grpSpPr>
          <a:xfrm>
            <a:off x="3659675" y="3067953"/>
            <a:ext cx="1308540" cy="3575153"/>
            <a:chOff x="3659675" y="3009585"/>
            <a:chExt cx="1308540" cy="3575153"/>
          </a:xfrm>
        </p:grpSpPr>
        <p:pic>
          <p:nvPicPr>
            <p:cNvPr id="33" name="Imagem 3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9675" y="3009585"/>
              <a:ext cx="1308540" cy="3575153"/>
            </a:xfrm>
            <a:prstGeom prst="rect">
              <a:avLst/>
            </a:prstGeom>
          </p:spPr>
        </p:pic>
        <p:sp>
          <p:nvSpPr>
            <p:cNvPr id="16" name="CaixaDeTexto 15"/>
            <p:cNvSpPr txBox="1"/>
            <p:nvPr/>
          </p:nvSpPr>
          <p:spPr>
            <a:xfrm rot="16200000">
              <a:off x="2974297" y="4603678"/>
              <a:ext cx="26792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Olhar para fora</a:t>
              </a:r>
            </a:p>
          </p:txBody>
        </p:sp>
      </p:grpSp>
      <p:grpSp>
        <p:nvGrpSpPr>
          <p:cNvPr id="29" name="Grupo 28"/>
          <p:cNvGrpSpPr/>
          <p:nvPr/>
        </p:nvGrpSpPr>
        <p:grpSpPr>
          <a:xfrm>
            <a:off x="7337034" y="225368"/>
            <a:ext cx="3550308" cy="3573107"/>
            <a:chOff x="7337034" y="167000"/>
            <a:chExt cx="3550308" cy="3573107"/>
          </a:xfrm>
        </p:grpSpPr>
        <p:pic>
          <p:nvPicPr>
            <p:cNvPr id="19" name="Imagem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7034" y="167000"/>
              <a:ext cx="3550308" cy="3573107"/>
            </a:xfrm>
            <a:prstGeom prst="rect">
              <a:avLst/>
            </a:prstGeom>
          </p:spPr>
        </p:pic>
        <p:sp>
          <p:nvSpPr>
            <p:cNvPr id="24" name="CaixaDeTexto 23"/>
            <p:cNvSpPr txBox="1"/>
            <p:nvPr/>
          </p:nvSpPr>
          <p:spPr>
            <a:xfrm>
              <a:off x="7977283" y="1670894"/>
              <a:ext cx="2286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F</a:t>
              </a:r>
              <a:r>
                <a:rPr lang="pt-BR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raquezas</a:t>
              </a:r>
              <a:endParaRPr lang="pt-B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31" name="Grupo 30"/>
          <p:cNvGrpSpPr/>
          <p:nvPr/>
        </p:nvGrpSpPr>
        <p:grpSpPr>
          <a:xfrm>
            <a:off x="7345129" y="3067953"/>
            <a:ext cx="3550308" cy="3573107"/>
            <a:chOff x="7345129" y="3009585"/>
            <a:chExt cx="3550308" cy="3573107"/>
          </a:xfrm>
        </p:grpSpPr>
        <p:pic>
          <p:nvPicPr>
            <p:cNvPr id="21" name="Imagem 2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45129" y="3009585"/>
              <a:ext cx="3550308" cy="3573107"/>
            </a:xfrm>
            <a:prstGeom prst="rect">
              <a:avLst/>
            </a:prstGeom>
          </p:spPr>
        </p:pic>
        <p:sp>
          <p:nvSpPr>
            <p:cNvPr id="25" name="CaixaDeTexto 24"/>
            <p:cNvSpPr txBox="1"/>
            <p:nvPr/>
          </p:nvSpPr>
          <p:spPr>
            <a:xfrm>
              <a:off x="7959319" y="4465179"/>
              <a:ext cx="2286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</a:t>
              </a:r>
              <a:r>
                <a:rPr lang="pt-BR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meaças</a:t>
              </a:r>
              <a:endParaRPr lang="pt-B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61149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ço Reservado para Conteúdo 2"/>
          <p:cNvSpPr txBox="1">
            <a:spLocks/>
          </p:cNvSpPr>
          <p:nvPr/>
        </p:nvSpPr>
        <p:spPr>
          <a:xfrm>
            <a:off x="477289" y="1818993"/>
            <a:ext cx="11189193" cy="43610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</a:t>
            </a: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865"/>
          <a:stretch/>
        </p:blipFill>
        <p:spPr>
          <a:xfrm>
            <a:off x="0" y="-2586"/>
            <a:ext cx="12192000" cy="144942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1" name="CaixaDeTexto 10"/>
          <p:cNvSpPr txBox="1"/>
          <p:nvPr/>
        </p:nvSpPr>
        <p:spPr>
          <a:xfrm>
            <a:off x="0" y="369572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ANALISAR</a:t>
            </a:r>
            <a:r>
              <a:rPr lang="pt-BR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| PONTOS FORTES</a:t>
            </a:r>
          </a:p>
        </p:txBody>
      </p:sp>
    </p:spTree>
    <p:extLst>
      <p:ext uri="{BB962C8B-B14F-4D97-AF65-F5344CB8AC3E}">
        <p14:creationId xmlns:p14="http://schemas.microsoft.com/office/powerpoint/2010/main" val="33760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865"/>
          <a:stretch/>
        </p:blipFill>
        <p:spPr>
          <a:xfrm>
            <a:off x="0" y="-2586"/>
            <a:ext cx="12192000" cy="144942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2256817" y="2975298"/>
            <a:ext cx="7431933" cy="239437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Propagar o Evangelho de Jesus Cristo, estimulando a sua vivência pessoal na família e na comunidade e promovendo a paz, a justiça e o amor na sociedade brasileira e no mundo.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0" y="369572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NOSSA</a:t>
            </a:r>
            <a:r>
              <a:rPr lang="pt-BR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MISSÃO É</a:t>
            </a:r>
          </a:p>
        </p:txBody>
      </p:sp>
    </p:spTree>
    <p:extLst>
      <p:ext uri="{BB962C8B-B14F-4D97-AF65-F5344CB8AC3E}">
        <p14:creationId xmlns:p14="http://schemas.microsoft.com/office/powerpoint/2010/main" val="3938992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865"/>
          <a:stretch/>
        </p:blipFill>
        <p:spPr>
          <a:xfrm>
            <a:off x="0" y="-2586"/>
            <a:ext cx="12192000" cy="144942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1" name="CaixaDeTexto 10"/>
          <p:cNvSpPr txBox="1"/>
          <p:nvPr/>
        </p:nvSpPr>
        <p:spPr>
          <a:xfrm>
            <a:off x="0" y="369572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ANALISAR</a:t>
            </a:r>
            <a:r>
              <a:rPr lang="pt-BR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| PONTOS FRACOS</a:t>
            </a:r>
          </a:p>
        </p:txBody>
      </p:sp>
      <p:sp>
        <p:nvSpPr>
          <p:cNvPr id="5" name="Espaço Reservado para Conteúdo 2"/>
          <p:cNvSpPr txBox="1">
            <a:spLocks/>
          </p:cNvSpPr>
          <p:nvPr/>
        </p:nvSpPr>
        <p:spPr>
          <a:xfrm>
            <a:off x="477289" y="1818993"/>
            <a:ext cx="11189193" cy="43610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</a:t>
            </a:r>
          </a:p>
        </p:txBody>
      </p:sp>
    </p:spTree>
    <p:extLst>
      <p:ext uri="{BB962C8B-B14F-4D97-AF65-F5344CB8AC3E}">
        <p14:creationId xmlns:p14="http://schemas.microsoft.com/office/powerpoint/2010/main" val="3972384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865"/>
          <a:stretch/>
        </p:blipFill>
        <p:spPr>
          <a:xfrm>
            <a:off x="0" y="-2586"/>
            <a:ext cx="12192000" cy="144942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1" name="CaixaDeTexto 10"/>
          <p:cNvSpPr txBox="1"/>
          <p:nvPr/>
        </p:nvSpPr>
        <p:spPr>
          <a:xfrm>
            <a:off x="0" y="369572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ANALISAR</a:t>
            </a:r>
            <a:r>
              <a:rPr lang="pt-BR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| OPORTUNIDADES</a:t>
            </a:r>
          </a:p>
        </p:txBody>
      </p:sp>
      <p:sp>
        <p:nvSpPr>
          <p:cNvPr id="5" name="Espaço Reservado para Conteúdo 2"/>
          <p:cNvSpPr txBox="1">
            <a:spLocks/>
          </p:cNvSpPr>
          <p:nvPr/>
        </p:nvSpPr>
        <p:spPr>
          <a:xfrm>
            <a:off x="477289" y="1818993"/>
            <a:ext cx="11189193" cy="43610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</a:t>
            </a:r>
          </a:p>
        </p:txBody>
      </p:sp>
    </p:spTree>
    <p:extLst>
      <p:ext uri="{BB962C8B-B14F-4D97-AF65-F5344CB8AC3E}">
        <p14:creationId xmlns:p14="http://schemas.microsoft.com/office/powerpoint/2010/main" val="2451715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865"/>
          <a:stretch/>
        </p:blipFill>
        <p:spPr>
          <a:xfrm>
            <a:off x="0" y="-2586"/>
            <a:ext cx="12192000" cy="144942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1" name="CaixaDeTexto 10"/>
          <p:cNvSpPr txBox="1"/>
          <p:nvPr/>
        </p:nvSpPr>
        <p:spPr>
          <a:xfrm>
            <a:off x="0" y="369572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ANALISAR</a:t>
            </a:r>
            <a:r>
              <a:rPr lang="pt-BR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| AMEAÇAS</a:t>
            </a:r>
          </a:p>
        </p:txBody>
      </p:sp>
      <p:sp>
        <p:nvSpPr>
          <p:cNvPr id="5" name="Espaço Reservado para Conteúdo 2"/>
          <p:cNvSpPr txBox="1">
            <a:spLocks/>
          </p:cNvSpPr>
          <p:nvPr/>
        </p:nvSpPr>
        <p:spPr>
          <a:xfrm>
            <a:off x="477289" y="1818993"/>
            <a:ext cx="11189193" cy="43610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</a:t>
            </a:r>
          </a:p>
        </p:txBody>
      </p:sp>
    </p:spTree>
    <p:extLst>
      <p:ext uri="{BB962C8B-B14F-4D97-AF65-F5344CB8AC3E}">
        <p14:creationId xmlns:p14="http://schemas.microsoft.com/office/powerpoint/2010/main" val="1710889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tângulo 59"/>
          <p:cNvSpPr/>
          <p:nvPr/>
        </p:nvSpPr>
        <p:spPr>
          <a:xfrm>
            <a:off x="3187085" y="3942965"/>
            <a:ext cx="45719" cy="113358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1" name="Retângulo 60"/>
          <p:cNvSpPr/>
          <p:nvPr/>
        </p:nvSpPr>
        <p:spPr>
          <a:xfrm>
            <a:off x="3179703" y="2431198"/>
            <a:ext cx="53100" cy="57295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2" name="Imagem 6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012" y="1711997"/>
            <a:ext cx="10663988" cy="3535482"/>
          </a:xfrm>
          <a:prstGeom prst="rect">
            <a:avLst/>
          </a:prstGeom>
        </p:spPr>
      </p:pic>
      <p:sp>
        <p:nvSpPr>
          <p:cNvPr id="63" name="Retângulo 62"/>
          <p:cNvSpPr/>
          <p:nvPr/>
        </p:nvSpPr>
        <p:spPr>
          <a:xfrm rot="16200000" flipH="1">
            <a:off x="3609899" y="781652"/>
            <a:ext cx="45719" cy="81466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4" name="Retângulo 63"/>
          <p:cNvSpPr/>
          <p:nvPr/>
        </p:nvSpPr>
        <p:spPr>
          <a:xfrm rot="16200000" flipH="1">
            <a:off x="3609900" y="2046724"/>
            <a:ext cx="45719" cy="81466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5" name="Retângulo 64"/>
          <p:cNvSpPr/>
          <p:nvPr/>
        </p:nvSpPr>
        <p:spPr>
          <a:xfrm rot="16200000" flipH="1">
            <a:off x="3609899" y="145523"/>
            <a:ext cx="45719" cy="81466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66" name="Conector reto 65"/>
          <p:cNvCxnSpPr/>
          <p:nvPr/>
        </p:nvCxnSpPr>
        <p:spPr>
          <a:xfrm>
            <a:off x="4253666" y="2565698"/>
            <a:ext cx="3188927" cy="0"/>
          </a:xfrm>
          <a:prstGeom prst="line">
            <a:avLst/>
          </a:prstGeom>
          <a:ln w="12700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ector reto 66"/>
          <p:cNvCxnSpPr/>
          <p:nvPr/>
        </p:nvCxnSpPr>
        <p:spPr>
          <a:xfrm>
            <a:off x="4253666" y="1575558"/>
            <a:ext cx="3188927" cy="0"/>
          </a:xfrm>
          <a:prstGeom prst="line">
            <a:avLst/>
          </a:prstGeom>
          <a:ln w="12700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tângulo 67"/>
          <p:cNvSpPr/>
          <p:nvPr/>
        </p:nvSpPr>
        <p:spPr>
          <a:xfrm rot="16200000" flipH="1">
            <a:off x="3609899" y="1417780"/>
            <a:ext cx="45719" cy="81466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9" name="Imagem 6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193" y="178833"/>
            <a:ext cx="3992742" cy="749350"/>
          </a:xfrm>
          <a:prstGeom prst="rect">
            <a:avLst/>
          </a:prstGeom>
        </p:spPr>
      </p:pic>
      <p:pic>
        <p:nvPicPr>
          <p:cNvPr id="70" name="Imagem 6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193" y="806650"/>
            <a:ext cx="3992742" cy="749350"/>
          </a:xfrm>
          <a:prstGeom prst="rect">
            <a:avLst/>
          </a:prstGeom>
        </p:spPr>
      </p:pic>
      <p:pic>
        <p:nvPicPr>
          <p:cNvPr id="71" name="Imagem 7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193" y="1444539"/>
            <a:ext cx="3992742" cy="749350"/>
          </a:xfrm>
          <a:prstGeom prst="rect">
            <a:avLst/>
          </a:prstGeom>
        </p:spPr>
      </p:pic>
      <p:pic>
        <p:nvPicPr>
          <p:cNvPr id="72" name="Imagem 7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193" y="2071530"/>
            <a:ext cx="3992742" cy="749350"/>
          </a:xfrm>
          <a:prstGeom prst="rect">
            <a:avLst/>
          </a:prstGeom>
        </p:spPr>
      </p:pic>
      <p:sp>
        <p:nvSpPr>
          <p:cNvPr id="73" name="CaixaDeTexto 72"/>
          <p:cNvSpPr txBox="1"/>
          <p:nvPr/>
        </p:nvSpPr>
        <p:spPr>
          <a:xfrm>
            <a:off x="4100311" y="286515"/>
            <a:ext cx="3623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Onde atuamos?</a:t>
            </a:r>
          </a:p>
        </p:txBody>
      </p:sp>
      <p:sp>
        <p:nvSpPr>
          <p:cNvPr id="74" name="CaixaDeTexto 73"/>
          <p:cNvSpPr txBox="1"/>
          <p:nvPr/>
        </p:nvSpPr>
        <p:spPr>
          <a:xfrm>
            <a:off x="4100309" y="1547657"/>
            <a:ext cx="38286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Para que existimos?</a:t>
            </a:r>
          </a:p>
        </p:txBody>
      </p:sp>
      <p:sp>
        <p:nvSpPr>
          <p:cNvPr id="75" name="CaixaDeTexto 74"/>
          <p:cNvSpPr txBox="1"/>
          <p:nvPr/>
        </p:nvSpPr>
        <p:spPr>
          <a:xfrm>
            <a:off x="4100309" y="2160606"/>
            <a:ext cx="38286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Por que existimos?</a:t>
            </a:r>
          </a:p>
        </p:txBody>
      </p:sp>
      <p:sp>
        <p:nvSpPr>
          <p:cNvPr id="76" name="CaixaDeTexto 75"/>
          <p:cNvSpPr txBox="1"/>
          <p:nvPr/>
        </p:nvSpPr>
        <p:spPr>
          <a:xfrm>
            <a:off x="4100310" y="908410"/>
            <a:ext cx="3910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Para quem existimos?</a:t>
            </a:r>
          </a:p>
        </p:txBody>
      </p:sp>
      <p:sp>
        <p:nvSpPr>
          <p:cNvPr id="77" name="Retângulo 76"/>
          <p:cNvSpPr/>
          <p:nvPr/>
        </p:nvSpPr>
        <p:spPr>
          <a:xfrm>
            <a:off x="3179703" y="1800808"/>
            <a:ext cx="45719" cy="91148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8" name="Retângulo 77"/>
          <p:cNvSpPr/>
          <p:nvPr/>
        </p:nvSpPr>
        <p:spPr>
          <a:xfrm>
            <a:off x="3179703" y="1165136"/>
            <a:ext cx="45719" cy="91148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9" name="Retângulo 78"/>
          <p:cNvSpPr/>
          <p:nvPr/>
        </p:nvSpPr>
        <p:spPr>
          <a:xfrm>
            <a:off x="3179703" y="529464"/>
            <a:ext cx="45719" cy="91148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0" name="Retângulo 79"/>
          <p:cNvSpPr/>
          <p:nvPr/>
        </p:nvSpPr>
        <p:spPr>
          <a:xfrm rot="16200000" flipH="1">
            <a:off x="3617280" y="4646359"/>
            <a:ext cx="45719" cy="81466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1" name="Retângulo 80"/>
          <p:cNvSpPr/>
          <p:nvPr/>
        </p:nvSpPr>
        <p:spPr>
          <a:xfrm rot="16200000" flipH="1">
            <a:off x="3617279" y="5265591"/>
            <a:ext cx="45719" cy="81466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2" name="Retângulo 81"/>
          <p:cNvSpPr/>
          <p:nvPr/>
        </p:nvSpPr>
        <p:spPr>
          <a:xfrm rot="16200000" flipH="1">
            <a:off x="3617280" y="5864504"/>
            <a:ext cx="45719" cy="81466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83" name="Imagem 8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9553" y="4692283"/>
            <a:ext cx="5223418" cy="709286"/>
          </a:xfrm>
          <a:prstGeom prst="rect">
            <a:avLst/>
          </a:prstGeom>
        </p:spPr>
      </p:pic>
      <p:sp>
        <p:nvSpPr>
          <p:cNvPr id="84" name="CaixaDeTexto 83"/>
          <p:cNvSpPr txBox="1"/>
          <p:nvPr/>
        </p:nvSpPr>
        <p:spPr>
          <a:xfrm>
            <a:off x="4114832" y="4774356"/>
            <a:ext cx="5064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Como a comunidade é vista?</a:t>
            </a:r>
          </a:p>
        </p:txBody>
      </p:sp>
      <p:pic>
        <p:nvPicPr>
          <p:cNvPr id="85" name="Imagem 8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9553" y="5318397"/>
            <a:ext cx="7176581" cy="714134"/>
          </a:xfrm>
          <a:prstGeom prst="rect">
            <a:avLst/>
          </a:prstGeom>
        </p:spPr>
      </p:pic>
      <p:sp>
        <p:nvSpPr>
          <p:cNvPr id="86" name="CaixaDeTexto 85"/>
          <p:cNvSpPr txBox="1"/>
          <p:nvPr/>
        </p:nvSpPr>
        <p:spPr>
          <a:xfrm>
            <a:off x="4107690" y="5390995"/>
            <a:ext cx="7192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Como a comunidade gostaria de ser vista?</a:t>
            </a:r>
          </a:p>
        </p:txBody>
      </p:sp>
      <p:pic>
        <p:nvPicPr>
          <p:cNvPr id="87" name="Imagem 8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650" y="5919725"/>
            <a:ext cx="5223414" cy="709286"/>
          </a:xfrm>
          <a:prstGeom prst="rect">
            <a:avLst/>
          </a:prstGeom>
        </p:spPr>
      </p:pic>
      <p:sp>
        <p:nvSpPr>
          <p:cNvPr id="88" name="CaixaDeTexto 87"/>
          <p:cNvSpPr txBox="1"/>
          <p:nvPr/>
        </p:nvSpPr>
        <p:spPr>
          <a:xfrm>
            <a:off x="4114832" y="6007688"/>
            <a:ext cx="50803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Quais são os nossos valores?</a:t>
            </a:r>
          </a:p>
        </p:txBody>
      </p:sp>
      <p:sp>
        <p:nvSpPr>
          <p:cNvPr id="89" name="Retângulo 88"/>
          <p:cNvSpPr/>
          <p:nvPr/>
        </p:nvSpPr>
        <p:spPr>
          <a:xfrm>
            <a:off x="3187084" y="4784299"/>
            <a:ext cx="45719" cy="91148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0" name="Retângulo 89"/>
          <p:cNvSpPr/>
          <p:nvPr/>
        </p:nvSpPr>
        <p:spPr>
          <a:xfrm>
            <a:off x="3187084" y="5383212"/>
            <a:ext cx="45719" cy="91148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3" name="CaixaDeTexto 92"/>
          <p:cNvSpPr txBox="1"/>
          <p:nvPr/>
        </p:nvSpPr>
        <p:spPr>
          <a:xfrm>
            <a:off x="2549778" y="3232803"/>
            <a:ext cx="5461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Assumir</a:t>
            </a:r>
          </a:p>
        </p:txBody>
      </p:sp>
      <p:pic>
        <p:nvPicPr>
          <p:cNvPr id="38" name="Imagem 3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062" y="2401125"/>
            <a:ext cx="2178000" cy="2153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016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  <p:bldP spid="63" grpId="0" animBg="1"/>
      <p:bldP spid="64" grpId="0" animBg="1"/>
      <p:bldP spid="65" grpId="0" animBg="1"/>
      <p:bldP spid="68" grpId="0" animBg="1"/>
      <p:bldP spid="73" grpId="0"/>
      <p:bldP spid="74" grpId="0"/>
      <p:bldP spid="75" grpId="0"/>
      <p:bldP spid="76" grpId="0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4" grpId="0"/>
      <p:bldP spid="86" grpId="0"/>
      <p:bldP spid="88" grpId="0"/>
      <p:bldP spid="89" grpId="0" animBg="1"/>
      <p:bldP spid="90" grpId="0" animBg="1"/>
      <p:bldP spid="9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Imagem 7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5884" y="1711997"/>
            <a:ext cx="10556115" cy="3535482"/>
          </a:xfrm>
          <a:prstGeom prst="rect">
            <a:avLst/>
          </a:prstGeom>
        </p:spPr>
      </p:pic>
      <p:cxnSp>
        <p:nvCxnSpPr>
          <p:cNvPr id="79" name="Conector reto 78"/>
          <p:cNvCxnSpPr/>
          <p:nvPr/>
        </p:nvCxnSpPr>
        <p:spPr>
          <a:xfrm>
            <a:off x="3195610" y="2278613"/>
            <a:ext cx="3188927" cy="0"/>
          </a:xfrm>
          <a:prstGeom prst="line">
            <a:avLst/>
          </a:prstGeom>
          <a:ln w="12700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ector reto 79"/>
          <p:cNvCxnSpPr/>
          <p:nvPr/>
        </p:nvCxnSpPr>
        <p:spPr>
          <a:xfrm>
            <a:off x="3195610" y="1307929"/>
            <a:ext cx="3188927" cy="0"/>
          </a:xfrm>
          <a:prstGeom prst="line">
            <a:avLst/>
          </a:prstGeom>
          <a:ln w="12700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CaixaDeTexto 80"/>
          <p:cNvSpPr txBox="1"/>
          <p:nvPr/>
        </p:nvSpPr>
        <p:spPr>
          <a:xfrm>
            <a:off x="2549778" y="3232803"/>
            <a:ext cx="5461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Assumir  |  Analisar</a:t>
            </a:r>
          </a:p>
        </p:txBody>
      </p:sp>
      <p:grpSp>
        <p:nvGrpSpPr>
          <p:cNvPr id="82" name="Grupo 81"/>
          <p:cNvGrpSpPr/>
          <p:nvPr/>
        </p:nvGrpSpPr>
        <p:grpSpPr>
          <a:xfrm>
            <a:off x="3291969" y="810279"/>
            <a:ext cx="3588065" cy="824285"/>
            <a:chOff x="2663497" y="810279"/>
            <a:chExt cx="3588065" cy="824285"/>
          </a:xfrm>
        </p:grpSpPr>
        <p:pic>
          <p:nvPicPr>
            <p:cNvPr id="83" name="Imagem 8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63497" y="810279"/>
              <a:ext cx="3588065" cy="824285"/>
            </a:xfrm>
            <a:prstGeom prst="rect">
              <a:avLst/>
            </a:prstGeom>
          </p:spPr>
        </p:pic>
        <p:sp>
          <p:nvSpPr>
            <p:cNvPr id="84" name="CaixaDeTexto 83"/>
            <p:cNvSpPr txBox="1"/>
            <p:nvPr/>
          </p:nvSpPr>
          <p:spPr>
            <a:xfrm>
              <a:off x="2879387" y="984877"/>
              <a:ext cx="3142034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pt-BR" sz="24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Pontos fortes</a:t>
              </a:r>
            </a:p>
          </p:txBody>
        </p:sp>
      </p:grpSp>
      <p:grpSp>
        <p:nvGrpSpPr>
          <p:cNvPr id="85" name="Grupo 84"/>
          <p:cNvGrpSpPr/>
          <p:nvPr/>
        </p:nvGrpSpPr>
        <p:grpSpPr>
          <a:xfrm>
            <a:off x="3284843" y="66775"/>
            <a:ext cx="3588065" cy="824285"/>
            <a:chOff x="2656371" y="66775"/>
            <a:chExt cx="3588065" cy="824285"/>
          </a:xfrm>
        </p:grpSpPr>
        <p:pic>
          <p:nvPicPr>
            <p:cNvPr id="86" name="Imagem 8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6371" y="66775"/>
              <a:ext cx="3588065" cy="824285"/>
            </a:xfrm>
            <a:prstGeom prst="rect">
              <a:avLst/>
            </a:prstGeom>
          </p:spPr>
        </p:pic>
        <p:sp>
          <p:nvSpPr>
            <p:cNvPr id="87" name="CaixaDeTexto 86"/>
            <p:cNvSpPr txBox="1"/>
            <p:nvPr/>
          </p:nvSpPr>
          <p:spPr>
            <a:xfrm>
              <a:off x="2879386" y="236465"/>
              <a:ext cx="3142034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pt-BR" sz="24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Pontos fracos</a:t>
              </a:r>
            </a:p>
          </p:txBody>
        </p:sp>
      </p:grpSp>
      <p:cxnSp>
        <p:nvCxnSpPr>
          <p:cNvPr id="88" name="Conector reto 87"/>
          <p:cNvCxnSpPr/>
          <p:nvPr/>
        </p:nvCxnSpPr>
        <p:spPr>
          <a:xfrm>
            <a:off x="3195610" y="5712732"/>
            <a:ext cx="3188927" cy="0"/>
          </a:xfrm>
          <a:prstGeom prst="line">
            <a:avLst/>
          </a:prstGeom>
          <a:ln w="12700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9" name="Grupo 88"/>
          <p:cNvGrpSpPr/>
          <p:nvPr/>
        </p:nvGrpSpPr>
        <p:grpSpPr>
          <a:xfrm>
            <a:off x="3253057" y="5215082"/>
            <a:ext cx="3588065" cy="824285"/>
            <a:chOff x="2663497" y="5215082"/>
            <a:chExt cx="3588065" cy="824285"/>
          </a:xfrm>
        </p:grpSpPr>
        <p:pic>
          <p:nvPicPr>
            <p:cNvPr id="90" name="Imagem 8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63497" y="5215082"/>
              <a:ext cx="3588065" cy="824285"/>
            </a:xfrm>
            <a:prstGeom prst="rect">
              <a:avLst/>
            </a:prstGeom>
          </p:spPr>
        </p:pic>
        <p:sp>
          <p:nvSpPr>
            <p:cNvPr id="91" name="CaixaDeTexto 90"/>
            <p:cNvSpPr txBox="1"/>
            <p:nvPr/>
          </p:nvSpPr>
          <p:spPr>
            <a:xfrm>
              <a:off x="2879387" y="5389680"/>
              <a:ext cx="3142034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pt-BR" sz="24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Ameaças</a:t>
              </a:r>
            </a:p>
          </p:txBody>
        </p:sp>
      </p:grpSp>
      <p:cxnSp>
        <p:nvCxnSpPr>
          <p:cNvPr id="92" name="Conector reto 91"/>
          <p:cNvCxnSpPr/>
          <p:nvPr/>
        </p:nvCxnSpPr>
        <p:spPr>
          <a:xfrm>
            <a:off x="3195610" y="6426109"/>
            <a:ext cx="3188927" cy="0"/>
          </a:xfrm>
          <a:prstGeom prst="line">
            <a:avLst/>
          </a:prstGeom>
          <a:ln w="12700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3" name="Grupo 92"/>
          <p:cNvGrpSpPr/>
          <p:nvPr/>
        </p:nvGrpSpPr>
        <p:grpSpPr>
          <a:xfrm>
            <a:off x="3253057" y="5947915"/>
            <a:ext cx="3588065" cy="824285"/>
            <a:chOff x="2663497" y="5947915"/>
            <a:chExt cx="3588065" cy="824285"/>
          </a:xfrm>
        </p:grpSpPr>
        <p:pic>
          <p:nvPicPr>
            <p:cNvPr id="94" name="Imagem 9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63497" y="5947915"/>
              <a:ext cx="3588065" cy="824285"/>
            </a:xfrm>
            <a:prstGeom prst="rect">
              <a:avLst/>
            </a:prstGeom>
          </p:spPr>
        </p:pic>
        <p:sp>
          <p:nvSpPr>
            <p:cNvPr id="95" name="CaixaDeTexto 94"/>
            <p:cNvSpPr txBox="1"/>
            <p:nvPr/>
          </p:nvSpPr>
          <p:spPr>
            <a:xfrm>
              <a:off x="2879387" y="6122513"/>
              <a:ext cx="3142034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pt-BR" sz="24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Oportunidades</a:t>
              </a:r>
            </a:p>
          </p:txBody>
        </p:sp>
      </p:grpSp>
      <p:grpSp>
        <p:nvGrpSpPr>
          <p:cNvPr id="96" name="Grupo 95"/>
          <p:cNvGrpSpPr/>
          <p:nvPr/>
        </p:nvGrpSpPr>
        <p:grpSpPr>
          <a:xfrm>
            <a:off x="4216995" y="1235590"/>
            <a:ext cx="1617288" cy="2017717"/>
            <a:chOff x="4168867" y="1235590"/>
            <a:chExt cx="1617288" cy="2017717"/>
          </a:xfrm>
        </p:grpSpPr>
        <p:pic>
          <p:nvPicPr>
            <p:cNvPr id="97" name="Imagem 9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6092" y="1235590"/>
              <a:ext cx="1476206" cy="1470529"/>
            </a:xfrm>
            <a:prstGeom prst="rect">
              <a:avLst/>
            </a:prstGeom>
          </p:spPr>
        </p:pic>
        <p:grpSp>
          <p:nvGrpSpPr>
            <p:cNvPr id="98" name="Grupo 97"/>
            <p:cNvGrpSpPr/>
            <p:nvPr/>
          </p:nvGrpSpPr>
          <p:grpSpPr>
            <a:xfrm>
              <a:off x="4168867" y="2344559"/>
              <a:ext cx="1617288" cy="908748"/>
              <a:chOff x="3651501" y="2344559"/>
              <a:chExt cx="1617288" cy="908748"/>
            </a:xfrm>
          </p:grpSpPr>
          <p:pic>
            <p:nvPicPr>
              <p:cNvPr id="99" name="Imagem 9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51501" y="2344559"/>
                <a:ext cx="1617288" cy="908748"/>
              </a:xfrm>
              <a:prstGeom prst="rect">
                <a:avLst/>
              </a:prstGeom>
            </p:spPr>
          </p:pic>
          <p:sp>
            <p:nvSpPr>
              <p:cNvPr id="100" name="CaixaDeTexto 99"/>
              <p:cNvSpPr txBox="1"/>
              <p:nvPr/>
            </p:nvSpPr>
            <p:spPr>
              <a:xfrm>
                <a:off x="3710762" y="2442141"/>
                <a:ext cx="1493537" cy="707886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pt-BR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Ambiente </a:t>
                </a:r>
              </a:p>
              <a:p>
                <a:pPr algn="ctr"/>
                <a:r>
                  <a:rPr lang="pt-BR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interno</a:t>
                </a:r>
              </a:p>
            </p:txBody>
          </p:sp>
        </p:grpSp>
      </p:grpSp>
      <p:grpSp>
        <p:nvGrpSpPr>
          <p:cNvPr id="101" name="Grupo 100"/>
          <p:cNvGrpSpPr/>
          <p:nvPr/>
        </p:nvGrpSpPr>
        <p:grpSpPr>
          <a:xfrm>
            <a:off x="4221856" y="3675863"/>
            <a:ext cx="1617288" cy="1979797"/>
            <a:chOff x="4173728" y="3675863"/>
            <a:chExt cx="1617288" cy="1979797"/>
          </a:xfrm>
        </p:grpSpPr>
        <p:pic>
          <p:nvPicPr>
            <p:cNvPr id="102" name="Imagem 10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6092" y="4185131"/>
              <a:ext cx="1476206" cy="1470529"/>
            </a:xfrm>
            <a:prstGeom prst="rect">
              <a:avLst/>
            </a:prstGeom>
          </p:spPr>
        </p:pic>
        <p:grpSp>
          <p:nvGrpSpPr>
            <p:cNvPr id="103" name="Grupo 102"/>
            <p:cNvGrpSpPr/>
            <p:nvPr/>
          </p:nvGrpSpPr>
          <p:grpSpPr>
            <a:xfrm>
              <a:off x="4173728" y="3675863"/>
              <a:ext cx="1617288" cy="908748"/>
              <a:chOff x="3656362" y="3675863"/>
              <a:chExt cx="1617288" cy="908748"/>
            </a:xfrm>
          </p:grpSpPr>
          <p:pic>
            <p:nvPicPr>
              <p:cNvPr id="104" name="Imagem 10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56362" y="3675863"/>
                <a:ext cx="1617288" cy="908748"/>
              </a:xfrm>
              <a:prstGeom prst="rect">
                <a:avLst/>
              </a:prstGeom>
            </p:spPr>
          </p:pic>
          <p:sp>
            <p:nvSpPr>
              <p:cNvPr id="105" name="CaixaDeTexto 104"/>
              <p:cNvSpPr txBox="1"/>
              <p:nvPr/>
            </p:nvSpPr>
            <p:spPr>
              <a:xfrm>
                <a:off x="3716690" y="3766905"/>
                <a:ext cx="1493537" cy="707886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pt-BR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Ambiente </a:t>
                </a:r>
              </a:p>
              <a:p>
                <a:pPr algn="ctr"/>
                <a:r>
                  <a:rPr lang="pt-BR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externo</a:t>
                </a:r>
              </a:p>
            </p:txBody>
          </p:sp>
        </p:grpSp>
      </p:grpSp>
      <p:pic>
        <p:nvPicPr>
          <p:cNvPr id="32" name="Imagem 3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062" y="2401125"/>
            <a:ext cx="2178000" cy="2153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515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4035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865"/>
          <a:stretch/>
        </p:blipFill>
        <p:spPr>
          <a:xfrm>
            <a:off x="0" y="-2586"/>
            <a:ext cx="12192000" cy="144942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CaixaDeTexto 6"/>
          <p:cNvSpPr txBox="1"/>
          <p:nvPr/>
        </p:nvSpPr>
        <p:spPr>
          <a:xfrm>
            <a:off x="0" y="369572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NOSSA</a:t>
            </a:r>
            <a:r>
              <a:rPr lang="pt-BR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VISÃO É</a:t>
            </a:r>
          </a:p>
        </p:txBody>
      </p:sp>
      <p:sp>
        <p:nvSpPr>
          <p:cNvPr id="6" name="Espaço Reservado para Conteúdo 2"/>
          <p:cNvSpPr txBox="1">
            <a:spLocks/>
          </p:cNvSpPr>
          <p:nvPr/>
        </p:nvSpPr>
        <p:spPr>
          <a:xfrm>
            <a:off x="1578078" y="2551470"/>
            <a:ext cx="9099754" cy="27306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Ser reconhecida como igreja de comunidades atrativas, inclusivas e missionárias, que atuam em fidelidade ao evangelho de Jesus Cristo, destacando-se pelo testemunho do amor de Deus, pelo serviço em favor da dignidade humana e pelo respeito à criação.</a:t>
            </a:r>
          </a:p>
        </p:txBody>
      </p:sp>
    </p:spTree>
    <p:extLst>
      <p:ext uri="{BB962C8B-B14F-4D97-AF65-F5344CB8AC3E}">
        <p14:creationId xmlns:p14="http://schemas.microsoft.com/office/powerpoint/2010/main" val="1920040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865"/>
          <a:stretch/>
        </p:blipFill>
        <p:spPr>
          <a:xfrm>
            <a:off x="0" y="-2586"/>
            <a:ext cx="12192000" cy="144942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865"/>
          <a:stretch/>
        </p:blipFill>
        <p:spPr>
          <a:xfrm>
            <a:off x="0" y="-2586"/>
            <a:ext cx="12192000" cy="144942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9" name="CaixaDeTexto 8"/>
          <p:cNvSpPr txBox="1"/>
          <p:nvPr/>
        </p:nvSpPr>
        <p:spPr>
          <a:xfrm>
            <a:off x="0" y="369572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NOSSOS</a:t>
            </a:r>
            <a:r>
              <a:rPr lang="pt-BR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VALORES</a:t>
            </a:r>
          </a:p>
        </p:txBody>
      </p:sp>
      <p:sp>
        <p:nvSpPr>
          <p:cNvPr id="10" name="Espaço Reservado para Conteúdo 2"/>
          <p:cNvSpPr txBox="1">
            <a:spLocks/>
          </p:cNvSpPr>
          <p:nvPr/>
        </p:nvSpPr>
        <p:spPr>
          <a:xfrm>
            <a:off x="1089499" y="2459731"/>
            <a:ext cx="7431933" cy="33671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</a:t>
            </a:r>
          </a:p>
          <a:p>
            <a:pPr marL="0" indent="0">
              <a:buNone/>
            </a:pPr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</a:t>
            </a:r>
          </a:p>
          <a:p>
            <a:pPr marL="0" indent="0">
              <a:buNone/>
            </a:pPr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</a:t>
            </a:r>
          </a:p>
          <a:p>
            <a:pPr marL="0" indent="0">
              <a:buNone/>
            </a:pPr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</a:t>
            </a:r>
          </a:p>
        </p:txBody>
      </p:sp>
    </p:spTree>
    <p:extLst>
      <p:ext uri="{BB962C8B-B14F-4D97-AF65-F5344CB8AC3E}">
        <p14:creationId xmlns:p14="http://schemas.microsoft.com/office/powerpoint/2010/main" val="3028813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aixaDeTexto 15"/>
          <p:cNvSpPr txBox="1"/>
          <p:nvPr/>
        </p:nvSpPr>
        <p:spPr>
          <a:xfrm>
            <a:off x="4096178" y="2718470"/>
            <a:ext cx="3974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ANALISAR</a:t>
            </a:r>
            <a:r>
              <a:rPr lang="pt-BR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ctr"/>
            <a:r>
              <a:rPr lang="pt-BR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SITUAÇÃO</a:t>
            </a:r>
          </a:p>
        </p:txBody>
      </p:sp>
      <p:grpSp>
        <p:nvGrpSpPr>
          <p:cNvPr id="39" name="Agrupar 38"/>
          <p:cNvGrpSpPr/>
          <p:nvPr/>
        </p:nvGrpSpPr>
        <p:grpSpPr>
          <a:xfrm>
            <a:off x="493993" y="1592240"/>
            <a:ext cx="3602185" cy="3575898"/>
            <a:chOff x="493993" y="1592240"/>
            <a:chExt cx="3602185" cy="3575898"/>
          </a:xfrm>
        </p:grpSpPr>
        <p:pic>
          <p:nvPicPr>
            <p:cNvPr id="2" name="Imagem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3993" y="1592240"/>
              <a:ext cx="3582000" cy="3575898"/>
            </a:xfrm>
            <a:prstGeom prst="rect">
              <a:avLst/>
            </a:prstGeom>
          </p:spPr>
        </p:pic>
        <p:cxnSp>
          <p:nvCxnSpPr>
            <p:cNvPr id="28" name="Conector de Seta Reta 27"/>
            <p:cNvCxnSpPr/>
            <p:nvPr/>
          </p:nvCxnSpPr>
          <p:spPr>
            <a:xfrm rot="10800000" flipV="1">
              <a:off x="3664178" y="3374894"/>
              <a:ext cx="432000" cy="1059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Agrupar 39"/>
          <p:cNvGrpSpPr/>
          <p:nvPr/>
        </p:nvGrpSpPr>
        <p:grpSpPr>
          <a:xfrm>
            <a:off x="8077610" y="1592240"/>
            <a:ext cx="3595408" cy="3575898"/>
            <a:chOff x="8077610" y="1592240"/>
            <a:chExt cx="3595408" cy="3575898"/>
          </a:xfrm>
        </p:grpSpPr>
        <p:pic>
          <p:nvPicPr>
            <p:cNvPr id="13" name="Imagem 1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91018" y="1592240"/>
              <a:ext cx="3582000" cy="3575898"/>
            </a:xfrm>
            <a:prstGeom prst="rect">
              <a:avLst/>
            </a:prstGeom>
          </p:spPr>
        </p:pic>
        <p:cxnSp>
          <p:nvCxnSpPr>
            <p:cNvPr id="23" name="Conector de Seta Reta 22"/>
            <p:cNvCxnSpPr/>
            <p:nvPr/>
          </p:nvCxnSpPr>
          <p:spPr>
            <a:xfrm flipV="1">
              <a:off x="8077610" y="3374894"/>
              <a:ext cx="432000" cy="1059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Agrupar 20"/>
          <p:cNvGrpSpPr/>
          <p:nvPr/>
        </p:nvGrpSpPr>
        <p:grpSpPr>
          <a:xfrm>
            <a:off x="918039" y="924902"/>
            <a:ext cx="2792276" cy="1054173"/>
            <a:chOff x="918039" y="924902"/>
            <a:chExt cx="2792276" cy="1054173"/>
          </a:xfrm>
        </p:grpSpPr>
        <p:grpSp>
          <p:nvGrpSpPr>
            <p:cNvPr id="11" name="Agrupar 10"/>
            <p:cNvGrpSpPr/>
            <p:nvPr/>
          </p:nvGrpSpPr>
          <p:grpSpPr>
            <a:xfrm>
              <a:off x="918039" y="1538129"/>
              <a:ext cx="2792276" cy="440946"/>
              <a:chOff x="934993" y="1549756"/>
              <a:chExt cx="2792276" cy="440946"/>
            </a:xfrm>
          </p:grpSpPr>
          <p:cxnSp>
            <p:nvCxnSpPr>
              <p:cNvPr id="8" name="Conector reto 7"/>
              <p:cNvCxnSpPr/>
              <p:nvPr/>
            </p:nvCxnSpPr>
            <p:spPr>
              <a:xfrm>
                <a:off x="934993" y="1549756"/>
                <a:ext cx="2792276" cy="0"/>
              </a:xfrm>
              <a:prstGeom prst="line">
                <a:avLst/>
              </a:prstGeom>
              <a:ln w="12700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Conector reto 9"/>
              <p:cNvCxnSpPr/>
              <p:nvPr/>
            </p:nvCxnSpPr>
            <p:spPr>
              <a:xfrm>
                <a:off x="2314177" y="1558702"/>
                <a:ext cx="0" cy="432000"/>
              </a:xfrm>
              <a:prstGeom prst="line">
                <a:avLst/>
              </a:prstGeom>
              <a:ln w="12700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CaixaDeTexto 18"/>
            <p:cNvSpPr txBox="1"/>
            <p:nvPr/>
          </p:nvSpPr>
          <p:spPr>
            <a:xfrm>
              <a:off x="961674" y="924902"/>
              <a:ext cx="27486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Forças</a:t>
              </a:r>
            </a:p>
          </p:txBody>
        </p:sp>
      </p:grpSp>
      <p:grpSp>
        <p:nvGrpSpPr>
          <p:cNvPr id="33" name="Agrupar 32"/>
          <p:cNvGrpSpPr/>
          <p:nvPr/>
        </p:nvGrpSpPr>
        <p:grpSpPr>
          <a:xfrm>
            <a:off x="8373659" y="924902"/>
            <a:ext cx="3008745" cy="1053079"/>
            <a:chOff x="8373659" y="924902"/>
            <a:chExt cx="3008745" cy="1053079"/>
          </a:xfrm>
        </p:grpSpPr>
        <p:grpSp>
          <p:nvGrpSpPr>
            <p:cNvPr id="26" name="Agrupar 25"/>
            <p:cNvGrpSpPr/>
            <p:nvPr/>
          </p:nvGrpSpPr>
          <p:grpSpPr>
            <a:xfrm>
              <a:off x="8481894" y="1537035"/>
              <a:ext cx="2792276" cy="440946"/>
              <a:chOff x="934993" y="1549756"/>
              <a:chExt cx="2792276" cy="440946"/>
            </a:xfrm>
          </p:grpSpPr>
          <p:cxnSp>
            <p:nvCxnSpPr>
              <p:cNvPr id="27" name="Conector reto 26"/>
              <p:cNvCxnSpPr/>
              <p:nvPr/>
            </p:nvCxnSpPr>
            <p:spPr>
              <a:xfrm>
                <a:off x="934993" y="1549756"/>
                <a:ext cx="2792276" cy="0"/>
              </a:xfrm>
              <a:prstGeom prst="line">
                <a:avLst/>
              </a:prstGeom>
              <a:ln w="12700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Conector reto 28"/>
              <p:cNvCxnSpPr/>
              <p:nvPr/>
            </p:nvCxnSpPr>
            <p:spPr>
              <a:xfrm>
                <a:off x="2314177" y="1558702"/>
                <a:ext cx="0" cy="432000"/>
              </a:xfrm>
              <a:prstGeom prst="line">
                <a:avLst/>
              </a:prstGeom>
              <a:ln w="12700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CaixaDeTexto 33"/>
            <p:cNvSpPr txBox="1"/>
            <p:nvPr/>
          </p:nvSpPr>
          <p:spPr>
            <a:xfrm>
              <a:off x="8373659" y="924902"/>
              <a:ext cx="3008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Oportunidades</a:t>
              </a:r>
            </a:p>
          </p:txBody>
        </p:sp>
      </p:grpSp>
      <p:grpSp>
        <p:nvGrpSpPr>
          <p:cNvPr id="20" name="Agrupar 19"/>
          <p:cNvGrpSpPr/>
          <p:nvPr/>
        </p:nvGrpSpPr>
        <p:grpSpPr>
          <a:xfrm>
            <a:off x="910672" y="4835213"/>
            <a:ext cx="2799643" cy="1046996"/>
            <a:chOff x="910672" y="4835213"/>
            <a:chExt cx="2799643" cy="1046996"/>
          </a:xfrm>
        </p:grpSpPr>
        <p:grpSp>
          <p:nvGrpSpPr>
            <p:cNvPr id="12" name="Agrupar 11"/>
            <p:cNvGrpSpPr/>
            <p:nvPr/>
          </p:nvGrpSpPr>
          <p:grpSpPr>
            <a:xfrm>
              <a:off x="918039" y="4835213"/>
              <a:ext cx="2792276" cy="432000"/>
              <a:chOff x="918039" y="4677985"/>
              <a:chExt cx="2792276" cy="432000"/>
            </a:xfrm>
          </p:grpSpPr>
          <p:cxnSp>
            <p:nvCxnSpPr>
              <p:cNvPr id="22" name="Conector reto 21"/>
              <p:cNvCxnSpPr/>
              <p:nvPr/>
            </p:nvCxnSpPr>
            <p:spPr>
              <a:xfrm>
                <a:off x="918039" y="5108891"/>
                <a:ext cx="2792276" cy="0"/>
              </a:xfrm>
              <a:prstGeom prst="line">
                <a:avLst/>
              </a:prstGeom>
              <a:ln w="12700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ector reto 24"/>
              <p:cNvCxnSpPr/>
              <p:nvPr/>
            </p:nvCxnSpPr>
            <p:spPr>
              <a:xfrm>
                <a:off x="2297223" y="4677985"/>
                <a:ext cx="0" cy="432000"/>
              </a:xfrm>
              <a:prstGeom prst="line">
                <a:avLst/>
              </a:prstGeom>
              <a:ln w="12700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CaixaDeTexto 34"/>
            <p:cNvSpPr txBox="1"/>
            <p:nvPr/>
          </p:nvSpPr>
          <p:spPr>
            <a:xfrm>
              <a:off x="910672" y="5358989"/>
              <a:ext cx="27486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Fraquezas</a:t>
              </a:r>
            </a:p>
          </p:txBody>
        </p:sp>
      </p:grpSp>
      <p:grpSp>
        <p:nvGrpSpPr>
          <p:cNvPr id="37" name="Agrupar 36"/>
          <p:cNvGrpSpPr/>
          <p:nvPr/>
        </p:nvGrpSpPr>
        <p:grpSpPr>
          <a:xfrm>
            <a:off x="8481894" y="4834119"/>
            <a:ext cx="2792276" cy="1048090"/>
            <a:chOff x="8481894" y="4834119"/>
            <a:chExt cx="2792276" cy="1048090"/>
          </a:xfrm>
        </p:grpSpPr>
        <p:grpSp>
          <p:nvGrpSpPr>
            <p:cNvPr id="30" name="Agrupar 29"/>
            <p:cNvGrpSpPr/>
            <p:nvPr/>
          </p:nvGrpSpPr>
          <p:grpSpPr>
            <a:xfrm>
              <a:off x="8481894" y="4834119"/>
              <a:ext cx="2792276" cy="432000"/>
              <a:chOff x="918039" y="4677985"/>
              <a:chExt cx="2792276" cy="432000"/>
            </a:xfrm>
          </p:grpSpPr>
          <p:cxnSp>
            <p:nvCxnSpPr>
              <p:cNvPr id="31" name="Conector reto 30"/>
              <p:cNvCxnSpPr/>
              <p:nvPr/>
            </p:nvCxnSpPr>
            <p:spPr>
              <a:xfrm>
                <a:off x="918039" y="5108891"/>
                <a:ext cx="2792276" cy="0"/>
              </a:xfrm>
              <a:prstGeom prst="line">
                <a:avLst/>
              </a:prstGeom>
              <a:ln w="12700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Conector reto 31"/>
              <p:cNvCxnSpPr/>
              <p:nvPr/>
            </p:nvCxnSpPr>
            <p:spPr>
              <a:xfrm>
                <a:off x="2297223" y="4677985"/>
                <a:ext cx="0" cy="432000"/>
              </a:xfrm>
              <a:prstGeom prst="line">
                <a:avLst/>
              </a:prstGeom>
              <a:ln w="12700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CaixaDeTexto 35"/>
            <p:cNvSpPr txBox="1"/>
            <p:nvPr/>
          </p:nvSpPr>
          <p:spPr>
            <a:xfrm>
              <a:off x="8509610" y="5358989"/>
              <a:ext cx="27486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Ameaças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4480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9909" y="2866958"/>
            <a:ext cx="2553836" cy="3710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82985" y="251087"/>
            <a:ext cx="3867727" cy="236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7353" y="2866959"/>
            <a:ext cx="2410114" cy="3710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2267" y="249205"/>
            <a:ext cx="3048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00883" y="2871814"/>
            <a:ext cx="1845432" cy="370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2030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9651" y="514851"/>
            <a:ext cx="4294154" cy="587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48" y="462170"/>
            <a:ext cx="4075043" cy="5933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664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36" y="1676441"/>
            <a:ext cx="5172187" cy="4121264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27" y="1634057"/>
            <a:ext cx="6245475" cy="416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142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xtoCEB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a do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xtoCEB" id="{5BA53ED2-696D-4CF7-A7DB-AEB60CBAE3C6}" vid="{8B1491C8-3920-4432-ABB6-866E98B85F22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11280</TotalTime>
  <Words>466</Words>
  <Application>Microsoft Office PowerPoint</Application>
  <PresentationFormat>Widescreen</PresentationFormat>
  <Paragraphs>104</Paragraphs>
  <Slides>35</Slides>
  <Notes>12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35</vt:i4>
      </vt:variant>
    </vt:vector>
  </HeadingPairs>
  <TitlesOfParts>
    <vt:vector size="40" baseType="lpstr">
      <vt:lpstr>Arial</vt:lpstr>
      <vt:lpstr>Calibri</vt:lpstr>
      <vt:lpstr>Calibri Light</vt:lpstr>
      <vt:lpstr>Tahoma</vt:lpstr>
      <vt:lpstr>textoCEB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Pessoas unidas = Comunidade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Emilio Voigt</dc:creator>
  <cp:lastModifiedBy>Emilio Voigt</cp:lastModifiedBy>
  <cp:revision>725</cp:revision>
  <cp:lastPrinted>2016-07-12T14:06:13Z</cp:lastPrinted>
  <dcterms:created xsi:type="dcterms:W3CDTF">2015-03-17T17:46:47Z</dcterms:created>
  <dcterms:modified xsi:type="dcterms:W3CDTF">2017-02-16T11:03:06Z</dcterms:modified>
</cp:coreProperties>
</file>